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6" r:id="rId7"/>
    <p:sldId id="261" r:id="rId8"/>
    <p:sldId id="262" r:id="rId9"/>
    <p:sldId id="263" r:id="rId10"/>
    <p:sldId id="264" r:id="rId11"/>
    <p:sldId id="265" r:id="rId12"/>
  </p:sldIdLst>
  <p:sldSz cx="14630400" cy="8229600"/>
  <p:notesSz cx="8229600" cy="14630400"/>
  <p:embeddedFontLst>
    <p:embeddedFont>
      <p:font typeface="Alexandria Semi Bold" panose="020B0604020202020204" charset="-78"/>
      <p:regular r:id="rId14"/>
    </p:embeddedFont>
    <p:embeddedFont>
      <p:font typeface="Sora Light"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0" d="100"/>
          <a:sy n="50" d="100"/>
        </p:scale>
        <p:origin x="876"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2187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2894171"/>
            <a:ext cx="7627382" cy="1247061"/>
          </a:xfrm>
          <a:prstGeom prst="rect">
            <a:avLst/>
          </a:prstGeom>
          <a:noFill/>
          <a:ln/>
        </p:spPr>
        <p:txBody>
          <a:bodyPr wrap="square" lIns="0" tIns="0" rIns="0" bIns="0" rtlCol="0" anchor="t"/>
          <a:lstStyle/>
          <a:p>
            <a:pPr marL="0" indent="0" algn="l">
              <a:lnSpc>
                <a:spcPts val="4900"/>
              </a:lnSpc>
              <a:buNone/>
            </a:pPr>
            <a:r>
              <a:rPr lang="en-US" sz="3900" dirty="0">
                <a:solidFill>
                  <a:srgbClr val="1F1E1E"/>
                </a:solidFill>
                <a:latin typeface="Alexandria Semi Bold" pitchFamily="34" charset="0"/>
                <a:ea typeface="Alexandria Semi Bold" pitchFamily="34" charset="-122"/>
                <a:cs typeface="Alexandria Semi Bold" pitchFamily="34" charset="-120"/>
              </a:rPr>
              <a:t>New York City Taxi Data Analysis: January 2020</a:t>
            </a:r>
            <a:endParaRPr lang="en-US" sz="3900" dirty="0"/>
          </a:p>
        </p:txBody>
      </p:sp>
      <p:sp>
        <p:nvSpPr>
          <p:cNvPr id="4" name="Text 1"/>
          <p:cNvSpPr/>
          <p:nvPr/>
        </p:nvSpPr>
        <p:spPr>
          <a:xfrm>
            <a:off x="758309" y="4425553"/>
            <a:ext cx="7627382" cy="909757"/>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A comprehensive analysis of NYC yellow taxi trip data from January 2020, examining passenger counts, trip distances, fare amounts, and payment methods to uncover patterns and insights in urban transportation.</a:t>
            </a:r>
            <a:endParaRPr lang="en-US" sz="14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58309" y="1180743"/>
            <a:ext cx="7627382" cy="997744"/>
          </a:xfrm>
          <a:prstGeom prst="rect">
            <a:avLst/>
          </a:prstGeom>
          <a:noFill/>
          <a:ln/>
        </p:spPr>
        <p:txBody>
          <a:bodyPr wrap="square" lIns="0" tIns="0" rIns="0" bIns="0" rtlCol="0" anchor="t"/>
          <a:lstStyle/>
          <a:p>
            <a:pPr marL="0" indent="0" algn="l">
              <a:lnSpc>
                <a:spcPts val="3900"/>
              </a:lnSpc>
              <a:buNone/>
            </a:pPr>
            <a:r>
              <a:rPr lang="en-US" sz="3100" dirty="0">
                <a:solidFill>
                  <a:srgbClr val="1F1E1E"/>
                </a:solidFill>
                <a:latin typeface="Alexandria Semi Bold" pitchFamily="34" charset="0"/>
                <a:ea typeface="Alexandria Semi Bold" pitchFamily="34" charset="-122"/>
                <a:cs typeface="Alexandria Semi Bold" pitchFamily="34" charset="-120"/>
              </a:rPr>
              <a:t>Card vs. Cash Payment: Statistical Comparison</a:t>
            </a:r>
            <a:endParaRPr lang="en-US" sz="3100" dirty="0"/>
          </a:p>
        </p:txBody>
      </p:sp>
      <p:sp>
        <p:nvSpPr>
          <p:cNvPr id="4" name="Shape 1"/>
          <p:cNvSpPr/>
          <p:nvPr/>
        </p:nvSpPr>
        <p:spPr>
          <a:xfrm>
            <a:off x="758309" y="2391728"/>
            <a:ext cx="7627382" cy="2290643"/>
          </a:xfrm>
          <a:prstGeom prst="roundRect">
            <a:avLst>
              <a:gd name="adj" fmla="val 3476"/>
            </a:avLst>
          </a:prstGeom>
          <a:solidFill>
            <a:srgbClr val="FFFAFA"/>
          </a:solidFill>
          <a:ln w="22860">
            <a:solidFill>
              <a:srgbClr val="1A2D7A"/>
            </a:solidFill>
            <a:prstDash val="solid"/>
          </a:ln>
        </p:spPr>
        <p:txBody>
          <a:bodyPr/>
          <a:lstStyle/>
          <a:p>
            <a:endParaRPr lang="en-IN"/>
          </a:p>
        </p:txBody>
      </p:sp>
      <p:sp>
        <p:nvSpPr>
          <p:cNvPr id="5" name="Shape 2"/>
          <p:cNvSpPr/>
          <p:nvPr/>
        </p:nvSpPr>
        <p:spPr>
          <a:xfrm>
            <a:off x="758309" y="2391728"/>
            <a:ext cx="91440" cy="2290643"/>
          </a:xfrm>
          <a:prstGeom prst="roundRect">
            <a:avLst>
              <a:gd name="adj" fmla="val 87077"/>
            </a:avLst>
          </a:prstGeom>
          <a:solidFill>
            <a:srgbClr val="1A2D7A"/>
          </a:solidFill>
          <a:ln/>
        </p:spPr>
        <p:txBody>
          <a:bodyPr/>
          <a:lstStyle/>
          <a:p>
            <a:endParaRPr lang="en-IN"/>
          </a:p>
        </p:txBody>
      </p:sp>
      <p:sp>
        <p:nvSpPr>
          <p:cNvPr id="6" name="Text 3"/>
          <p:cNvSpPr/>
          <p:nvPr/>
        </p:nvSpPr>
        <p:spPr>
          <a:xfrm>
            <a:off x="1062157" y="2604135"/>
            <a:ext cx="2494359" cy="311706"/>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T-Test Results</a:t>
            </a:r>
            <a:endParaRPr lang="en-US" sz="1950" dirty="0"/>
          </a:p>
        </p:txBody>
      </p:sp>
      <p:sp>
        <p:nvSpPr>
          <p:cNvPr id="7" name="Text 4"/>
          <p:cNvSpPr/>
          <p:nvPr/>
        </p:nvSpPr>
        <p:spPr>
          <a:xfrm>
            <a:off x="1062157" y="3029545"/>
            <a:ext cx="7111127" cy="303252"/>
          </a:xfrm>
          <a:prstGeom prst="rect">
            <a:avLst/>
          </a:prstGeom>
          <a:noFill/>
          <a:ln/>
        </p:spPr>
        <p:txBody>
          <a:bodyPr wrap="non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T-statistic: 169.81</a:t>
            </a:r>
            <a:endParaRPr lang="en-US" sz="1450" dirty="0"/>
          </a:p>
        </p:txBody>
      </p:sp>
      <p:sp>
        <p:nvSpPr>
          <p:cNvPr id="8" name="Text 5"/>
          <p:cNvSpPr/>
          <p:nvPr/>
        </p:nvSpPr>
        <p:spPr>
          <a:xfrm>
            <a:off x="1062157" y="3446502"/>
            <a:ext cx="7111127" cy="303252"/>
          </a:xfrm>
          <a:prstGeom prst="rect">
            <a:avLst/>
          </a:prstGeom>
          <a:noFill/>
          <a:ln/>
        </p:spPr>
        <p:txBody>
          <a:bodyPr wrap="non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p-value: 0.0</a:t>
            </a:r>
            <a:endParaRPr lang="en-US" sz="1450" dirty="0"/>
          </a:p>
        </p:txBody>
      </p:sp>
      <p:sp>
        <p:nvSpPr>
          <p:cNvPr id="9" name="Text 6"/>
          <p:cNvSpPr/>
          <p:nvPr/>
        </p:nvSpPr>
        <p:spPr>
          <a:xfrm>
            <a:off x="1062157" y="3863459"/>
            <a:ext cx="7111127" cy="606504"/>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The extremely low p-value (effectively zero) indicates that the difference in fare amounts between card and cash payments is statistically significant.</a:t>
            </a:r>
            <a:endParaRPr lang="en-US" sz="1450" dirty="0"/>
          </a:p>
        </p:txBody>
      </p:sp>
      <p:sp>
        <p:nvSpPr>
          <p:cNvPr id="10" name="Shape 7"/>
          <p:cNvSpPr/>
          <p:nvPr/>
        </p:nvSpPr>
        <p:spPr>
          <a:xfrm>
            <a:off x="758309" y="4871918"/>
            <a:ext cx="7627382" cy="2176939"/>
          </a:xfrm>
          <a:prstGeom prst="roundRect">
            <a:avLst>
              <a:gd name="adj" fmla="val 3658"/>
            </a:avLst>
          </a:prstGeom>
          <a:solidFill>
            <a:srgbClr val="FFFAFA"/>
          </a:solidFill>
          <a:ln w="22860">
            <a:solidFill>
              <a:srgbClr val="1A2D7A"/>
            </a:solidFill>
            <a:prstDash val="solid"/>
          </a:ln>
        </p:spPr>
        <p:txBody>
          <a:bodyPr/>
          <a:lstStyle/>
          <a:p>
            <a:endParaRPr lang="en-IN"/>
          </a:p>
        </p:txBody>
      </p:sp>
      <p:sp>
        <p:nvSpPr>
          <p:cNvPr id="11" name="Shape 8"/>
          <p:cNvSpPr/>
          <p:nvPr/>
        </p:nvSpPr>
        <p:spPr>
          <a:xfrm>
            <a:off x="758309" y="4871918"/>
            <a:ext cx="91440" cy="2176939"/>
          </a:xfrm>
          <a:prstGeom prst="roundRect">
            <a:avLst>
              <a:gd name="adj" fmla="val 87077"/>
            </a:avLst>
          </a:prstGeom>
          <a:solidFill>
            <a:srgbClr val="1A2D7A"/>
          </a:solidFill>
          <a:ln/>
        </p:spPr>
        <p:txBody>
          <a:bodyPr/>
          <a:lstStyle/>
          <a:p>
            <a:endParaRPr lang="en-IN"/>
          </a:p>
        </p:txBody>
      </p:sp>
      <p:sp>
        <p:nvSpPr>
          <p:cNvPr id="12" name="Text 9"/>
          <p:cNvSpPr/>
          <p:nvPr/>
        </p:nvSpPr>
        <p:spPr>
          <a:xfrm>
            <a:off x="1062157" y="5084326"/>
            <a:ext cx="2714625" cy="311706"/>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Practical Significance</a:t>
            </a:r>
            <a:endParaRPr lang="en-US" sz="1950" dirty="0"/>
          </a:p>
        </p:txBody>
      </p:sp>
      <p:sp>
        <p:nvSpPr>
          <p:cNvPr id="13" name="Text 10"/>
          <p:cNvSpPr/>
          <p:nvPr/>
        </p:nvSpPr>
        <p:spPr>
          <a:xfrm>
            <a:off x="1062157" y="5509736"/>
            <a:ext cx="7111127" cy="606504"/>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Card payments average $13.11 vs. $11.76 for cash payments, a difference of $1.35 or approximately 11.5% higher for card transactions.</a:t>
            </a:r>
            <a:endParaRPr lang="en-US" sz="1450" dirty="0"/>
          </a:p>
        </p:txBody>
      </p:sp>
      <p:sp>
        <p:nvSpPr>
          <p:cNvPr id="14" name="Text 11"/>
          <p:cNvSpPr/>
          <p:nvPr/>
        </p:nvSpPr>
        <p:spPr>
          <a:xfrm>
            <a:off x="1062157" y="6229945"/>
            <a:ext cx="7111127" cy="606504"/>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This consistent pattern suggests systematic differences in how passengers choose payment methods based on fare amount.</a:t>
            </a:r>
            <a:endParaRPr lang="en-US" sz="1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58309" y="2085975"/>
            <a:ext cx="6037421" cy="498872"/>
          </a:xfrm>
          <a:prstGeom prst="rect">
            <a:avLst/>
          </a:prstGeom>
          <a:noFill/>
          <a:ln/>
        </p:spPr>
        <p:txBody>
          <a:bodyPr wrap="none" lIns="0" tIns="0" rIns="0" bIns="0" rtlCol="0" anchor="t"/>
          <a:lstStyle/>
          <a:p>
            <a:pPr marL="0" indent="0" algn="l">
              <a:lnSpc>
                <a:spcPts val="3900"/>
              </a:lnSpc>
              <a:buNone/>
            </a:pPr>
            <a:r>
              <a:rPr lang="en-US" sz="3100" dirty="0">
                <a:solidFill>
                  <a:srgbClr val="1F1E1E"/>
                </a:solidFill>
                <a:latin typeface="Alexandria Semi Bold" pitchFamily="34" charset="0"/>
                <a:ea typeface="Alexandria Semi Bold" pitchFamily="34" charset="-122"/>
                <a:cs typeface="Alexandria Semi Bold" pitchFamily="34" charset="-120"/>
              </a:rPr>
              <a:t>Key Findings and Conclusions</a:t>
            </a:r>
            <a:endParaRPr lang="en-US" sz="3100" dirty="0"/>
          </a:p>
        </p:txBody>
      </p:sp>
      <p:sp>
        <p:nvSpPr>
          <p:cNvPr id="3" name="Shape 1"/>
          <p:cNvSpPr/>
          <p:nvPr/>
        </p:nvSpPr>
        <p:spPr>
          <a:xfrm>
            <a:off x="758309" y="2963942"/>
            <a:ext cx="426482" cy="426482"/>
          </a:xfrm>
          <a:prstGeom prst="roundRect">
            <a:avLst>
              <a:gd name="adj" fmla="val 18670"/>
            </a:avLst>
          </a:prstGeom>
          <a:solidFill>
            <a:srgbClr val="D5DCF6"/>
          </a:solidFill>
          <a:ln w="7620">
            <a:solidFill>
              <a:srgbClr val="BBC2DC"/>
            </a:solidFill>
            <a:prstDash val="solid"/>
          </a:ln>
        </p:spPr>
        <p:txBody>
          <a:bodyPr/>
          <a:lstStyle/>
          <a:p>
            <a:endParaRPr lang="en-IN"/>
          </a:p>
        </p:txBody>
      </p:sp>
      <p:sp>
        <p:nvSpPr>
          <p:cNvPr id="4" name="Text 2"/>
          <p:cNvSpPr/>
          <p:nvPr/>
        </p:nvSpPr>
        <p:spPr>
          <a:xfrm>
            <a:off x="821888" y="2990136"/>
            <a:ext cx="299323" cy="374094"/>
          </a:xfrm>
          <a:prstGeom prst="rect">
            <a:avLst/>
          </a:prstGeom>
          <a:noFill/>
          <a:ln/>
        </p:spPr>
        <p:txBody>
          <a:bodyPr wrap="none" lIns="0" tIns="0" rIns="0" bIns="0" rtlCol="0" anchor="t"/>
          <a:lstStyle/>
          <a:p>
            <a:pPr marL="0" indent="0" algn="ctr">
              <a:lnSpc>
                <a:spcPts val="2350"/>
              </a:lnSpc>
              <a:buNone/>
            </a:pPr>
            <a:r>
              <a:rPr lang="en-US" sz="2350" dirty="0">
                <a:solidFill>
                  <a:srgbClr val="3B3535"/>
                </a:solidFill>
                <a:latin typeface="Alexandria Semi Bold" pitchFamily="34" charset="0"/>
                <a:ea typeface="Alexandria Semi Bold" pitchFamily="34" charset="-122"/>
                <a:cs typeface="Alexandria Semi Bold" pitchFamily="34" charset="-120"/>
              </a:rPr>
              <a:t>1</a:t>
            </a:r>
            <a:endParaRPr lang="en-US" sz="2350" dirty="0"/>
          </a:p>
        </p:txBody>
      </p:sp>
      <p:sp>
        <p:nvSpPr>
          <p:cNvPr id="5" name="Text 3"/>
          <p:cNvSpPr/>
          <p:nvPr/>
        </p:nvSpPr>
        <p:spPr>
          <a:xfrm>
            <a:off x="1374338" y="3029069"/>
            <a:ext cx="2570797" cy="311706"/>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Payment Preference</a:t>
            </a:r>
            <a:endParaRPr lang="en-US" sz="1950" dirty="0"/>
          </a:p>
        </p:txBody>
      </p:sp>
      <p:sp>
        <p:nvSpPr>
          <p:cNvPr id="6" name="Text 4"/>
          <p:cNvSpPr/>
          <p:nvPr/>
        </p:nvSpPr>
        <p:spPr>
          <a:xfrm>
            <a:off x="1374338" y="3454479"/>
            <a:ext cx="5822394" cy="909757"/>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Card payments are consistently more popular than cash across all passenger counts and trip distances, with approximately 67% of all rides paid by card.</a:t>
            </a:r>
            <a:endParaRPr lang="en-US" sz="1450" dirty="0"/>
          </a:p>
        </p:txBody>
      </p:sp>
      <p:sp>
        <p:nvSpPr>
          <p:cNvPr id="7" name="Shape 5"/>
          <p:cNvSpPr/>
          <p:nvPr/>
        </p:nvSpPr>
        <p:spPr>
          <a:xfrm>
            <a:off x="7433667" y="2963942"/>
            <a:ext cx="426482" cy="426482"/>
          </a:xfrm>
          <a:prstGeom prst="roundRect">
            <a:avLst>
              <a:gd name="adj" fmla="val 18670"/>
            </a:avLst>
          </a:prstGeom>
          <a:solidFill>
            <a:srgbClr val="D5DCF6"/>
          </a:solidFill>
          <a:ln w="7620">
            <a:solidFill>
              <a:srgbClr val="BBC2DC"/>
            </a:solidFill>
            <a:prstDash val="solid"/>
          </a:ln>
        </p:spPr>
        <p:txBody>
          <a:bodyPr/>
          <a:lstStyle/>
          <a:p>
            <a:endParaRPr lang="en-IN"/>
          </a:p>
        </p:txBody>
      </p:sp>
      <p:sp>
        <p:nvSpPr>
          <p:cNvPr id="8" name="Text 6"/>
          <p:cNvSpPr/>
          <p:nvPr/>
        </p:nvSpPr>
        <p:spPr>
          <a:xfrm>
            <a:off x="7497247" y="2990136"/>
            <a:ext cx="299323" cy="374094"/>
          </a:xfrm>
          <a:prstGeom prst="rect">
            <a:avLst/>
          </a:prstGeom>
          <a:noFill/>
          <a:ln/>
        </p:spPr>
        <p:txBody>
          <a:bodyPr wrap="none" lIns="0" tIns="0" rIns="0" bIns="0" rtlCol="0" anchor="t"/>
          <a:lstStyle/>
          <a:p>
            <a:pPr marL="0" indent="0" algn="ctr">
              <a:lnSpc>
                <a:spcPts val="2350"/>
              </a:lnSpc>
              <a:buNone/>
            </a:pPr>
            <a:r>
              <a:rPr lang="en-US" sz="2350" dirty="0">
                <a:solidFill>
                  <a:srgbClr val="3B3535"/>
                </a:solidFill>
                <a:latin typeface="Alexandria Semi Bold" pitchFamily="34" charset="0"/>
                <a:ea typeface="Alexandria Semi Bold" pitchFamily="34" charset="-122"/>
                <a:cs typeface="Alexandria Semi Bold" pitchFamily="34" charset="-120"/>
              </a:rPr>
              <a:t>2</a:t>
            </a:r>
            <a:endParaRPr lang="en-US" sz="2350" dirty="0"/>
          </a:p>
        </p:txBody>
      </p:sp>
      <p:sp>
        <p:nvSpPr>
          <p:cNvPr id="9" name="Text 7"/>
          <p:cNvSpPr/>
          <p:nvPr/>
        </p:nvSpPr>
        <p:spPr>
          <a:xfrm>
            <a:off x="8049697" y="3029069"/>
            <a:ext cx="3409236" cy="311706"/>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Fare and Distance Patterns</a:t>
            </a:r>
            <a:endParaRPr lang="en-US" sz="1950" dirty="0"/>
          </a:p>
        </p:txBody>
      </p:sp>
      <p:sp>
        <p:nvSpPr>
          <p:cNvPr id="10" name="Text 8"/>
          <p:cNvSpPr/>
          <p:nvPr/>
        </p:nvSpPr>
        <p:spPr>
          <a:xfrm>
            <a:off x="8049697" y="3454479"/>
            <a:ext cx="5822394" cy="909757"/>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Card payments are associated with higher average fares ($13.11 vs. $11.76) and longer trip distances (2.99 miles vs. 2.60 miles) compared to cash payments.</a:t>
            </a:r>
            <a:endParaRPr lang="en-US" sz="1450" dirty="0"/>
          </a:p>
        </p:txBody>
      </p:sp>
      <p:sp>
        <p:nvSpPr>
          <p:cNvPr id="11" name="Shape 9"/>
          <p:cNvSpPr/>
          <p:nvPr/>
        </p:nvSpPr>
        <p:spPr>
          <a:xfrm>
            <a:off x="758309" y="4743331"/>
            <a:ext cx="426482" cy="426482"/>
          </a:xfrm>
          <a:prstGeom prst="roundRect">
            <a:avLst>
              <a:gd name="adj" fmla="val 18670"/>
            </a:avLst>
          </a:prstGeom>
          <a:solidFill>
            <a:srgbClr val="D5DCF6"/>
          </a:solidFill>
          <a:ln w="7620">
            <a:solidFill>
              <a:srgbClr val="BBC2DC"/>
            </a:solidFill>
            <a:prstDash val="solid"/>
          </a:ln>
        </p:spPr>
        <p:txBody>
          <a:bodyPr/>
          <a:lstStyle/>
          <a:p>
            <a:endParaRPr lang="en-IN"/>
          </a:p>
        </p:txBody>
      </p:sp>
      <p:sp>
        <p:nvSpPr>
          <p:cNvPr id="12" name="Text 10"/>
          <p:cNvSpPr/>
          <p:nvPr/>
        </p:nvSpPr>
        <p:spPr>
          <a:xfrm>
            <a:off x="821888" y="4769525"/>
            <a:ext cx="299323" cy="374094"/>
          </a:xfrm>
          <a:prstGeom prst="rect">
            <a:avLst/>
          </a:prstGeom>
          <a:noFill/>
          <a:ln/>
        </p:spPr>
        <p:txBody>
          <a:bodyPr wrap="none" lIns="0" tIns="0" rIns="0" bIns="0" rtlCol="0" anchor="t"/>
          <a:lstStyle/>
          <a:p>
            <a:pPr marL="0" indent="0" algn="ctr">
              <a:lnSpc>
                <a:spcPts val="2350"/>
              </a:lnSpc>
              <a:buNone/>
            </a:pPr>
            <a:r>
              <a:rPr lang="en-US" sz="2350" dirty="0">
                <a:solidFill>
                  <a:srgbClr val="3B3535"/>
                </a:solidFill>
                <a:latin typeface="Alexandria Semi Bold" pitchFamily="34" charset="0"/>
                <a:ea typeface="Alexandria Semi Bold" pitchFamily="34" charset="-122"/>
                <a:cs typeface="Alexandria Semi Bold" pitchFamily="34" charset="-120"/>
              </a:rPr>
              <a:t>3</a:t>
            </a:r>
            <a:endParaRPr lang="en-US" sz="2350" dirty="0"/>
          </a:p>
        </p:txBody>
      </p:sp>
      <p:sp>
        <p:nvSpPr>
          <p:cNvPr id="13" name="Text 11"/>
          <p:cNvSpPr/>
          <p:nvPr/>
        </p:nvSpPr>
        <p:spPr>
          <a:xfrm>
            <a:off x="1374338" y="4808458"/>
            <a:ext cx="3200281" cy="311706"/>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Passenger Count Insights</a:t>
            </a:r>
            <a:endParaRPr lang="en-US" sz="1950" dirty="0"/>
          </a:p>
        </p:txBody>
      </p:sp>
      <p:sp>
        <p:nvSpPr>
          <p:cNvPr id="14" name="Text 12"/>
          <p:cNvSpPr/>
          <p:nvPr/>
        </p:nvSpPr>
        <p:spPr>
          <a:xfrm>
            <a:off x="1374338" y="5233868"/>
            <a:ext cx="5822394" cy="909757"/>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Single-passenger rides dominate NYC taxi usage (approximately 60% of all rides), with card payments being the preferred method regardless of group size.</a:t>
            </a:r>
            <a:endParaRPr lang="en-US" sz="1450" dirty="0"/>
          </a:p>
        </p:txBody>
      </p:sp>
      <p:sp>
        <p:nvSpPr>
          <p:cNvPr id="15" name="Shape 13"/>
          <p:cNvSpPr/>
          <p:nvPr/>
        </p:nvSpPr>
        <p:spPr>
          <a:xfrm>
            <a:off x="7433667" y="4743331"/>
            <a:ext cx="426482" cy="426482"/>
          </a:xfrm>
          <a:prstGeom prst="roundRect">
            <a:avLst>
              <a:gd name="adj" fmla="val 18670"/>
            </a:avLst>
          </a:prstGeom>
          <a:solidFill>
            <a:srgbClr val="D5DCF6"/>
          </a:solidFill>
          <a:ln w="7620">
            <a:solidFill>
              <a:srgbClr val="BBC2DC"/>
            </a:solidFill>
            <a:prstDash val="solid"/>
          </a:ln>
        </p:spPr>
        <p:txBody>
          <a:bodyPr/>
          <a:lstStyle/>
          <a:p>
            <a:endParaRPr lang="en-IN"/>
          </a:p>
        </p:txBody>
      </p:sp>
      <p:sp>
        <p:nvSpPr>
          <p:cNvPr id="16" name="Text 14"/>
          <p:cNvSpPr/>
          <p:nvPr/>
        </p:nvSpPr>
        <p:spPr>
          <a:xfrm>
            <a:off x="7497247" y="4769525"/>
            <a:ext cx="299323" cy="374094"/>
          </a:xfrm>
          <a:prstGeom prst="rect">
            <a:avLst/>
          </a:prstGeom>
          <a:noFill/>
          <a:ln/>
        </p:spPr>
        <p:txBody>
          <a:bodyPr wrap="none" lIns="0" tIns="0" rIns="0" bIns="0" rtlCol="0" anchor="t"/>
          <a:lstStyle/>
          <a:p>
            <a:pPr marL="0" indent="0" algn="ctr">
              <a:lnSpc>
                <a:spcPts val="2350"/>
              </a:lnSpc>
              <a:buNone/>
            </a:pPr>
            <a:r>
              <a:rPr lang="en-US" sz="2350" dirty="0">
                <a:solidFill>
                  <a:srgbClr val="3B3535"/>
                </a:solidFill>
                <a:latin typeface="Alexandria Semi Bold" pitchFamily="34" charset="0"/>
                <a:ea typeface="Alexandria Semi Bold" pitchFamily="34" charset="-122"/>
                <a:cs typeface="Alexandria Semi Bold" pitchFamily="34" charset="-120"/>
              </a:rPr>
              <a:t>4</a:t>
            </a:r>
            <a:endParaRPr lang="en-US" sz="2350" dirty="0"/>
          </a:p>
        </p:txBody>
      </p:sp>
      <p:sp>
        <p:nvSpPr>
          <p:cNvPr id="17" name="Text 15"/>
          <p:cNvSpPr/>
          <p:nvPr/>
        </p:nvSpPr>
        <p:spPr>
          <a:xfrm>
            <a:off x="8049697" y="4808458"/>
            <a:ext cx="2876669" cy="311706"/>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Statistical Significance</a:t>
            </a:r>
            <a:endParaRPr lang="en-US" sz="1950" dirty="0"/>
          </a:p>
        </p:txBody>
      </p:sp>
      <p:sp>
        <p:nvSpPr>
          <p:cNvPr id="18" name="Text 16"/>
          <p:cNvSpPr/>
          <p:nvPr/>
        </p:nvSpPr>
        <p:spPr>
          <a:xfrm>
            <a:off x="8049697" y="5233868"/>
            <a:ext cx="5822394" cy="909757"/>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The difference in fare amounts between card and cash payments is statistically significant (p-value ≈ 0), confirming a genuine pattern rather than random variation.</a:t>
            </a:r>
            <a:endParaRPr lang="en-US" sz="1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58309" y="2340888"/>
            <a:ext cx="6336625" cy="498872"/>
          </a:xfrm>
          <a:prstGeom prst="rect">
            <a:avLst/>
          </a:prstGeom>
          <a:noFill/>
          <a:ln/>
        </p:spPr>
        <p:txBody>
          <a:bodyPr wrap="none" lIns="0" tIns="0" rIns="0" bIns="0" rtlCol="0" anchor="t"/>
          <a:lstStyle/>
          <a:p>
            <a:pPr marL="0" indent="0" algn="l">
              <a:lnSpc>
                <a:spcPts val="3900"/>
              </a:lnSpc>
              <a:buNone/>
            </a:pPr>
            <a:r>
              <a:rPr lang="en-US" sz="3100" dirty="0">
                <a:solidFill>
                  <a:srgbClr val="1F1E1E"/>
                </a:solidFill>
                <a:latin typeface="Alexandria Semi Bold" pitchFamily="34" charset="0"/>
                <a:ea typeface="Alexandria Semi Bold" pitchFamily="34" charset="-122"/>
                <a:cs typeface="Alexandria Semi Bold" pitchFamily="34" charset="-120"/>
              </a:rPr>
              <a:t>Data Overview and Preparation</a:t>
            </a:r>
            <a:endParaRPr lang="en-US" sz="3100" dirty="0"/>
          </a:p>
        </p:txBody>
      </p:sp>
      <p:sp>
        <p:nvSpPr>
          <p:cNvPr id="3" name="Shape 1"/>
          <p:cNvSpPr/>
          <p:nvPr/>
        </p:nvSpPr>
        <p:spPr>
          <a:xfrm>
            <a:off x="758309" y="3218855"/>
            <a:ext cx="4244816" cy="2669738"/>
          </a:xfrm>
          <a:prstGeom prst="roundRect">
            <a:avLst>
              <a:gd name="adj" fmla="val 2982"/>
            </a:avLst>
          </a:prstGeom>
          <a:solidFill>
            <a:srgbClr val="FFFAFA"/>
          </a:solidFill>
          <a:ln w="22860">
            <a:solidFill>
              <a:srgbClr val="BBC2DC"/>
            </a:solidFill>
            <a:prstDash val="solid"/>
          </a:ln>
        </p:spPr>
        <p:txBody>
          <a:bodyPr/>
          <a:lstStyle/>
          <a:p>
            <a:endParaRPr lang="en-IN"/>
          </a:p>
        </p:txBody>
      </p:sp>
      <p:sp>
        <p:nvSpPr>
          <p:cNvPr id="4" name="Text 2"/>
          <p:cNvSpPr/>
          <p:nvPr/>
        </p:nvSpPr>
        <p:spPr>
          <a:xfrm>
            <a:off x="970717" y="3431262"/>
            <a:ext cx="2503170" cy="311706"/>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Dataset Description</a:t>
            </a:r>
            <a:endParaRPr lang="en-US" sz="1950" dirty="0"/>
          </a:p>
        </p:txBody>
      </p:sp>
      <p:sp>
        <p:nvSpPr>
          <p:cNvPr id="5" name="Text 3"/>
          <p:cNvSpPr/>
          <p:nvPr/>
        </p:nvSpPr>
        <p:spPr>
          <a:xfrm>
            <a:off x="970717" y="3856672"/>
            <a:ext cx="3820001" cy="1819513"/>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The analysis uses the NYC yellow taxi trip data from January 2020, containing over 2.7 million initial records with information on pickup/dropoff times, passenger counts, trip distances, payment types, and fare amounts.</a:t>
            </a:r>
            <a:endParaRPr lang="en-US" sz="1450" dirty="0"/>
          </a:p>
        </p:txBody>
      </p:sp>
      <p:sp>
        <p:nvSpPr>
          <p:cNvPr id="6" name="Shape 4"/>
          <p:cNvSpPr/>
          <p:nvPr/>
        </p:nvSpPr>
        <p:spPr>
          <a:xfrm>
            <a:off x="5192673" y="3218855"/>
            <a:ext cx="4244935" cy="2669738"/>
          </a:xfrm>
          <a:prstGeom prst="roundRect">
            <a:avLst>
              <a:gd name="adj" fmla="val 2982"/>
            </a:avLst>
          </a:prstGeom>
          <a:solidFill>
            <a:srgbClr val="FFFAFA"/>
          </a:solidFill>
          <a:ln w="22860">
            <a:solidFill>
              <a:srgbClr val="BBC2DC"/>
            </a:solidFill>
            <a:prstDash val="solid"/>
          </a:ln>
        </p:spPr>
        <p:txBody>
          <a:bodyPr/>
          <a:lstStyle/>
          <a:p>
            <a:endParaRPr lang="en-IN"/>
          </a:p>
        </p:txBody>
      </p:sp>
      <p:sp>
        <p:nvSpPr>
          <p:cNvPr id="7" name="Text 5"/>
          <p:cNvSpPr/>
          <p:nvPr/>
        </p:nvSpPr>
        <p:spPr>
          <a:xfrm>
            <a:off x="5405080" y="3431262"/>
            <a:ext cx="2494359" cy="311706"/>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Data Cleaning</a:t>
            </a:r>
            <a:endParaRPr lang="en-US" sz="1950" dirty="0"/>
          </a:p>
        </p:txBody>
      </p:sp>
      <p:sp>
        <p:nvSpPr>
          <p:cNvPr id="8" name="Text 6"/>
          <p:cNvSpPr/>
          <p:nvPr/>
        </p:nvSpPr>
        <p:spPr>
          <a:xfrm>
            <a:off x="5405080" y="3856672"/>
            <a:ext cx="3820120" cy="1819513"/>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We removed outliers using the Interquartile Range (IQR) method for fare amounts, trip distances, and trip durations, resulting in a cleaned dataset of approximately 2.3 million records for analysis.</a:t>
            </a:r>
            <a:endParaRPr lang="en-US" sz="1450" dirty="0"/>
          </a:p>
        </p:txBody>
      </p:sp>
      <p:sp>
        <p:nvSpPr>
          <p:cNvPr id="9" name="Shape 7"/>
          <p:cNvSpPr/>
          <p:nvPr/>
        </p:nvSpPr>
        <p:spPr>
          <a:xfrm>
            <a:off x="9627156" y="3218855"/>
            <a:ext cx="4244816" cy="2669738"/>
          </a:xfrm>
          <a:prstGeom prst="roundRect">
            <a:avLst>
              <a:gd name="adj" fmla="val 2982"/>
            </a:avLst>
          </a:prstGeom>
          <a:solidFill>
            <a:srgbClr val="FFFAFA"/>
          </a:solidFill>
          <a:ln w="22860">
            <a:solidFill>
              <a:srgbClr val="BBC2DC"/>
            </a:solidFill>
            <a:prstDash val="solid"/>
          </a:ln>
        </p:spPr>
        <p:txBody>
          <a:bodyPr/>
          <a:lstStyle/>
          <a:p>
            <a:endParaRPr lang="en-IN"/>
          </a:p>
        </p:txBody>
      </p:sp>
      <p:sp>
        <p:nvSpPr>
          <p:cNvPr id="10" name="Text 8"/>
          <p:cNvSpPr/>
          <p:nvPr/>
        </p:nvSpPr>
        <p:spPr>
          <a:xfrm>
            <a:off x="9839563" y="3431262"/>
            <a:ext cx="2494359" cy="311706"/>
          </a:xfrm>
          <a:prstGeom prst="rect">
            <a:avLst/>
          </a:prstGeom>
          <a:noFill/>
          <a:ln/>
        </p:spPr>
        <p:txBody>
          <a:bodyPr wrap="none" lIns="0" tIns="0" rIns="0" bIns="0" rtlCol="0" anchor="t"/>
          <a:lstStyle/>
          <a:p>
            <a:pPr marL="0" indent="0" algn="l">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Key Variables</a:t>
            </a:r>
            <a:endParaRPr lang="en-US" sz="1950" dirty="0"/>
          </a:p>
        </p:txBody>
      </p:sp>
      <p:sp>
        <p:nvSpPr>
          <p:cNvPr id="11" name="Text 9"/>
          <p:cNvSpPr/>
          <p:nvPr/>
        </p:nvSpPr>
        <p:spPr>
          <a:xfrm>
            <a:off x="9839563" y="3856672"/>
            <a:ext cx="3820001" cy="1213009"/>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Our analysis focuses on five main variables: passenger count, trip distance, payment type (Card vs. Cash), fare amount, and trip duration.</a:t>
            </a:r>
            <a:endParaRPr lang="en-US" sz="14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18517" y="356473"/>
            <a:ext cx="2902029" cy="341114"/>
          </a:xfrm>
          <a:prstGeom prst="rect">
            <a:avLst/>
          </a:prstGeom>
          <a:noFill/>
          <a:ln/>
        </p:spPr>
        <p:txBody>
          <a:bodyPr wrap="none" lIns="0" tIns="0" rIns="0" bIns="0" rtlCol="0" anchor="t"/>
          <a:lstStyle/>
          <a:p>
            <a:pPr marL="0" indent="0" algn="l">
              <a:lnSpc>
                <a:spcPts val="2650"/>
              </a:lnSpc>
              <a:buNone/>
            </a:pPr>
            <a:r>
              <a:rPr lang="en-US" sz="2100" dirty="0">
                <a:solidFill>
                  <a:srgbClr val="1F1E1E"/>
                </a:solidFill>
                <a:latin typeface="Alexandria Semi Bold" pitchFamily="34" charset="0"/>
                <a:ea typeface="Alexandria Semi Bold" pitchFamily="34" charset="-122"/>
                <a:cs typeface="Alexandria Semi Bold" pitchFamily="34" charset="-120"/>
              </a:rPr>
              <a:t>Descriptive Statistics</a:t>
            </a:r>
            <a:endParaRPr lang="en-US" sz="2100" dirty="0"/>
          </a:p>
        </p:txBody>
      </p:sp>
      <p:sp>
        <p:nvSpPr>
          <p:cNvPr id="3" name="Text 1"/>
          <p:cNvSpPr/>
          <p:nvPr/>
        </p:nvSpPr>
        <p:spPr>
          <a:xfrm>
            <a:off x="518517" y="956786"/>
            <a:ext cx="13593366" cy="207407"/>
          </a:xfrm>
          <a:prstGeom prst="rect">
            <a:avLst/>
          </a:prstGeom>
          <a:noFill/>
          <a:ln/>
        </p:spPr>
        <p:txBody>
          <a:bodyPr wrap="none" lIns="0" tIns="0" rIns="0" bIns="0" rtlCol="0" anchor="t"/>
          <a:lstStyle/>
          <a:p>
            <a:pPr marL="0" indent="0" algn="l">
              <a:lnSpc>
                <a:spcPts val="1600"/>
              </a:lnSpc>
              <a:buNone/>
            </a:pPr>
            <a:r>
              <a:rPr lang="en-US" sz="1000" dirty="0">
                <a:solidFill>
                  <a:srgbClr val="3B3535"/>
                </a:solidFill>
                <a:latin typeface="Sora Light" pitchFamily="34" charset="0"/>
                <a:ea typeface="Sora Light" pitchFamily="34" charset="-122"/>
                <a:cs typeface="Sora Light" pitchFamily="34" charset="-120"/>
              </a:rPr>
              <a:t>After cleaning the data, we examined the basic statistical properties of our key variables.</a:t>
            </a:r>
            <a:endParaRPr lang="en-US" sz="1000" dirty="0"/>
          </a:p>
        </p:txBody>
      </p:sp>
      <p:pic>
        <p:nvPicPr>
          <p:cNvPr id="4" name="Image 0" descr="preencoded.png"/>
          <p:cNvPicPr>
            <a:picLocks noChangeAspect="1"/>
          </p:cNvPicPr>
          <p:nvPr/>
        </p:nvPicPr>
        <p:blipFill>
          <a:blip r:embed="rId3"/>
          <a:stretch>
            <a:fillRect/>
          </a:stretch>
        </p:blipFill>
        <p:spPr>
          <a:xfrm>
            <a:off x="518517" y="1309926"/>
            <a:ext cx="13593366" cy="7223284"/>
          </a:xfrm>
          <a:prstGeom prst="rect">
            <a:avLst/>
          </a:prstGeom>
        </p:spPr>
      </p:pic>
      <p:sp>
        <p:nvSpPr>
          <p:cNvPr id="5" name="Shape 2"/>
          <p:cNvSpPr/>
          <p:nvPr/>
        </p:nvSpPr>
        <p:spPr>
          <a:xfrm>
            <a:off x="3649861" y="8533209"/>
            <a:ext cx="129540" cy="129540"/>
          </a:xfrm>
          <a:prstGeom prst="roundRect">
            <a:avLst>
              <a:gd name="adj" fmla="val 14118"/>
            </a:avLst>
          </a:prstGeom>
          <a:solidFill>
            <a:srgbClr val="0D173F"/>
          </a:solidFill>
          <a:ln/>
        </p:spPr>
        <p:txBody>
          <a:bodyPr/>
          <a:lstStyle/>
          <a:p>
            <a:endParaRPr lang="en-IN"/>
          </a:p>
        </p:txBody>
      </p:sp>
      <p:sp>
        <p:nvSpPr>
          <p:cNvPr id="6" name="Text 3"/>
          <p:cNvSpPr/>
          <p:nvPr/>
        </p:nvSpPr>
        <p:spPr>
          <a:xfrm>
            <a:off x="3840361" y="8533209"/>
            <a:ext cx="1107638" cy="129659"/>
          </a:xfrm>
          <a:prstGeom prst="rect">
            <a:avLst/>
          </a:prstGeom>
          <a:noFill/>
          <a:ln/>
        </p:spPr>
        <p:txBody>
          <a:bodyPr wrap="none" lIns="0" tIns="0" rIns="0" bIns="0" rtlCol="0" anchor="t"/>
          <a:lstStyle/>
          <a:p>
            <a:pPr marL="0" indent="0" algn="l">
              <a:lnSpc>
                <a:spcPts val="1000"/>
              </a:lnSpc>
              <a:buNone/>
            </a:pPr>
            <a:r>
              <a:rPr lang="en-US" sz="1000" dirty="0">
                <a:solidFill>
                  <a:srgbClr val="3B3535"/>
                </a:solidFill>
                <a:latin typeface="Sora Light" pitchFamily="34" charset="0"/>
                <a:ea typeface="Sora Light" pitchFamily="34" charset="-122"/>
                <a:cs typeface="Sora Light" pitchFamily="34" charset="-120"/>
              </a:rPr>
              <a:t>Passenger Count</a:t>
            </a:r>
            <a:endParaRPr lang="en-US" sz="1000" dirty="0"/>
          </a:p>
        </p:txBody>
      </p:sp>
      <p:sp>
        <p:nvSpPr>
          <p:cNvPr id="7" name="Shape 4"/>
          <p:cNvSpPr/>
          <p:nvPr/>
        </p:nvSpPr>
        <p:spPr>
          <a:xfrm>
            <a:off x="6554986" y="8533209"/>
            <a:ext cx="129540" cy="129540"/>
          </a:xfrm>
          <a:prstGeom prst="roundRect">
            <a:avLst>
              <a:gd name="adj" fmla="val 14118"/>
            </a:avLst>
          </a:prstGeom>
          <a:solidFill>
            <a:srgbClr val="1D3389"/>
          </a:solidFill>
          <a:ln/>
        </p:spPr>
        <p:txBody>
          <a:bodyPr/>
          <a:lstStyle/>
          <a:p>
            <a:endParaRPr lang="en-IN"/>
          </a:p>
        </p:txBody>
      </p:sp>
      <p:sp>
        <p:nvSpPr>
          <p:cNvPr id="8" name="Text 5"/>
          <p:cNvSpPr/>
          <p:nvPr/>
        </p:nvSpPr>
        <p:spPr>
          <a:xfrm>
            <a:off x="6745486" y="8533209"/>
            <a:ext cx="1329809" cy="129659"/>
          </a:xfrm>
          <a:prstGeom prst="rect">
            <a:avLst/>
          </a:prstGeom>
          <a:noFill/>
          <a:ln/>
        </p:spPr>
        <p:txBody>
          <a:bodyPr wrap="none" lIns="0" tIns="0" rIns="0" bIns="0" rtlCol="0" anchor="t"/>
          <a:lstStyle/>
          <a:p>
            <a:pPr marL="0" indent="0" algn="l">
              <a:lnSpc>
                <a:spcPts val="1000"/>
              </a:lnSpc>
              <a:buNone/>
            </a:pPr>
            <a:r>
              <a:rPr lang="en-US" sz="1000" dirty="0">
                <a:solidFill>
                  <a:srgbClr val="3B3535"/>
                </a:solidFill>
                <a:latin typeface="Sora Light" pitchFamily="34" charset="0"/>
                <a:ea typeface="Sora Light" pitchFamily="34" charset="-122"/>
                <a:cs typeface="Sora Light" pitchFamily="34" charset="-120"/>
              </a:rPr>
              <a:t>Trip Distance (miles)</a:t>
            </a:r>
            <a:endParaRPr lang="en-US" sz="1000" dirty="0"/>
          </a:p>
        </p:txBody>
      </p:sp>
      <p:sp>
        <p:nvSpPr>
          <p:cNvPr id="9" name="Shape 6"/>
          <p:cNvSpPr/>
          <p:nvPr/>
        </p:nvSpPr>
        <p:spPr>
          <a:xfrm>
            <a:off x="9682282" y="8533209"/>
            <a:ext cx="129540" cy="129540"/>
          </a:xfrm>
          <a:prstGeom prst="roundRect">
            <a:avLst>
              <a:gd name="adj" fmla="val 14118"/>
            </a:avLst>
          </a:prstGeom>
          <a:solidFill>
            <a:srgbClr val="2E4FD2"/>
          </a:solidFill>
          <a:ln/>
        </p:spPr>
        <p:txBody>
          <a:bodyPr/>
          <a:lstStyle/>
          <a:p>
            <a:endParaRPr lang="en-IN"/>
          </a:p>
        </p:txBody>
      </p:sp>
      <p:sp>
        <p:nvSpPr>
          <p:cNvPr id="10" name="Text 7"/>
          <p:cNvSpPr/>
          <p:nvPr/>
        </p:nvSpPr>
        <p:spPr>
          <a:xfrm>
            <a:off x="9872782" y="8533209"/>
            <a:ext cx="1040487" cy="129659"/>
          </a:xfrm>
          <a:prstGeom prst="rect">
            <a:avLst/>
          </a:prstGeom>
          <a:noFill/>
          <a:ln/>
        </p:spPr>
        <p:txBody>
          <a:bodyPr wrap="none" lIns="0" tIns="0" rIns="0" bIns="0" rtlCol="0" anchor="t"/>
          <a:lstStyle/>
          <a:p>
            <a:pPr marL="0" indent="0" algn="l">
              <a:lnSpc>
                <a:spcPts val="1000"/>
              </a:lnSpc>
              <a:buNone/>
            </a:pPr>
            <a:r>
              <a:rPr lang="en-US" sz="1000" dirty="0">
                <a:solidFill>
                  <a:srgbClr val="3B3535"/>
                </a:solidFill>
                <a:latin typeface="Sora Light" pitchFamily="34" charset="0"/>
                <a:ea typeface="Sora Light" pitchFamily="34" charset="-122"/>
                <a:cs typeface="Sora Light" pitchFamily="34" charset="-120"/>
              </a:rPr>
              <a:t>Fare Amount ($)</a:t>
            </a:r>
            <a:endParaRPr lang="en-US" sz="1000" dirty="0"/>
          </a:p>
        </p:txBody>
      </p:sp>
      <p:sp>
        <p:nvSpPr>
          <p:cNvPr id="11" name="Text 8"/>
          <p:cNvSpPr/>
          <p:nvPr/>
        </p:nvSpPr>
        <p:spPr>
          <a:xfrm>
            <a:off x="518517" y="9067919"/>
            <a:ext cx="13593366" cy="414814"/>
          </a:xfrm>
          <a:prstGeom prst="rect">
            <a:avLst/>
          </a:prstGeom>
          <a:noFill/>
          <a:ln/>
        </p:spPr>
        <p:txBody>
          <a:bodyPr wrap="square" lIns="0" tIns="0" rIns="0" bIns="0" rtlCol="0" anchor="t"/>
          <a:lstStyle/>
          <a:p>
            <a:pPr marL="0" indent="0" algn="l">
              <a:lnSpc>
                <a:spcPts val="1600"/>
              </a:lnSpc>
              <a:buNone/>
            </a:pPr>
            <a:r>
              <a:rPr lang="en-US" sz="1000" dirty="0">
                <a:solidFill>
                  <a:srgbClr val="3B3535"/>
                </a:solidFill>
                <a:latin typeface="Sora Light" pitchFamily="34" charset="0"/>
                <a:ea typeface="Sora Light" pitchFamily="34" charset="-122"/>
                <a:cs typeface="Sora Light" pitchFamily="34" charset="-120"/>
              </a:rPr>
              <a:t>The data shows most taxi rides have just 1-2 passengers, with a wide range of trip distances and fare amounts. The difference between mean and median values indicates right-skewed distributions for all variables.</a:t>
            </a:r>
            <a:endParaRPr lang="en-US" sz="10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758309" y="2341245"/>
            <a:ext cx="7627382" cy="997744"/>
          </a:xfrm>
          <a:prstGeom prst="rect">
            <a:avLst/>
          </a:prstGeom>
          <a:noFill/>
          <a:ln/>
        </p:spPr>
        <p:txBody>
          <a:bodyPr wrap="square" lIns="0" tIns="0" rIns="0" bIns="0" rtlCol="0" anchor="t"/>
          <a:lstStyle/>
          <a:p>
            <a:pPr marL="0" indent="0" algn="l">
              <a:lnSpc>
                <a:spcPts val="3900"/>
              </a:lnSpc>
              <a:buNone/>
            </a:pPr>
            <a:r>
              <a:rPr lang="en-US" sz="3100" dirty="0">
                <a:solidFill>
                  <a:srgbClr val="1F1E1E"/>
                </a:solidFill>
                <a:latin typeface="Alexandria Semi Bold" pitchFamily="34" charset="0"/>
                <a:ea typeface="Alexandria Semi Bold" pitchFamily="34" charset="-122"/>
                <a:cs typeface="Alexandria Semi Bold" pitchFamily="34" charset="-120"/>
              </a:rPr>
              <a:t>Distribution of Fare Amounts by Payment Type</a:t>
            </a:r>
            <a:endParaRPr lang="en-US" sz="3100" dirty="0"/>
          </a:p>
        </p:txBody>
      </p:sp>
      <p:sp>
        <p:nvSpPr>
          <p:cNvPr id="4" name="Text 1"/>
          <p:cNvSpPr/>
          <p:nvPr/>
        </p:nvSpPr>
        <p:spPr>
          <a:xfrm>
            <a:off x="758309" y="3552230"/>
            <a:ext cx="7102323" cy="1213009"/>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The histogram reveals that fare amounts follow a right-skewed distribution for both card and cash payments. Most fares cluster between $5-$20, with card payments showing a slightly higher frequency across all fare ranges compared to cash payments.</a:t>
            </a:r>
            <a:endParaRPr lang="en-US" sz="1450" dirty="0"/>
          </a:p>
        </p:txBody>
      </p:sp>
      <p:sp>
        <p:nvSpPr>
          <p:cNvPr id="5" name="Text 2"/>
          <p:cNvSpPr/>
          <p:nvPr/>
        </p:nvSpPr>
        <p:spPr>
          <a:xfrm>
            <a:off x="758309" y="4978479"/>
            <a:ext cx="7102323" cy="909757"/>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This pattern suggests that passengers tend to use cards for both lower and higher-value rides, while cash usage decreases more rapidly as fare amounts increase.</a:t>
            </a:r>
            <a:endParaRPr lang="en-US" sz="1450" dirty="0"/>
          </a:p>
        </p:txBody>
      </p:sp>
      <p:pic>
        <p:nvPicPr>
          <p:cNvPr id="7" name="Picture 6" descr="A graph of a number of red and orange bars">
            <a:extLst>
              <a:ext uri="{FF2B5EF4-FFF2-40B4-BE49-F238E27FC236}">
                <a16:creationId xmlns:a16="http://schemas.microsoft.com/office/drawing/2014/main" id="{1327CFEA-F259-F169-02E0-DC9658283E14}"/>
              </a:ext>
            </a:extLst>
          </p:cNvPr>
          <p:cNvPicPr>
            <a:picLocks noChangeAspect="1"/>
          </p:cNvPicPr>
          <p:nvPr/>
        </p:nvPicPr>
        <p:blipFill>
          <a:blip r:embed="rId3"/>
          <a:srcRect l="-1" r="17441"/>
          <a:stretch>
            <a:fillRect/>
          </a:stretch>
        </p:blipFill>
        <p:spPr>
          <a:xfrm>
            <a:off x="7862400" y="869831"/>
            <a:ext cx="6768000" cy="612543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758309" y="2492931"/>
            <a:ext cx="7627382" cy="997744"/>
          </a:xfrm>
          <a:prstGeom prst="rect">
            <a:avLst/>
          </a:prstGeom>
          <a:noFill/>
          <a:ln/>
        </p:spPr>
        <p:txBody>
          <a:bodyPr wrap="square" lIns="0" tIns="0" rIns="0" bIns="0" rtlCol="0" anchor="t"/>
          <a:lstStyle/>
          <a:p>
            <a:pPr marL="0" indent="0" algn="l">
              <a:lnSpc>
                <a:spcPts val="3900"/>
              </a:lnSpc>
              <a:buNone/>
            </a:pPr>
            <a:r>
              <a:rPr lang="en-US" sz="3100" dirty="0">
                <a:solidFill>
                  <a:srgbClr val="1F1E1E"/>
                </a:solidFill>
                <a:latin typeface="Alexandria Semi Bold" pitchFamily="34" charset="0"/>
                <a:ea typeface="Alexandria Semi Bold" pitchFamily="34" charset="-122"/>
                <a:cs typeface="Alexandria Semi Bold" pitchFamily="34" charset="-120"/>
              </a:rPr>
              <a:t>Distribution of Trip Distances by Payment Type</a:t>
            </a:r>
            <a:endParaRPr lang="en-US" sz="3100" dirty="0"/>
          </a:p>
        </p:txBody>
      </p:sp>
      <p:sp>
        <p:nvSpPr>
          <p:cNvPr id="4" name="Text 1"/>
          <p:cNvSpPr/>
          <p:nvPr/>
        </p:nvSpPr>
        <p:spPr>
          <a:xfrm>
            <a:off x="758309" y="3703915"/>
            <a:ext cx="5834996" cy="909757"/>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Similar to fare amounts, trip distances also follow a right-skewed distribution. The majority of trips fall within the 0-5 mile range, with a sharp decline in frequency as distance increases.</a:t>
            </a:r>
            <a:endParaRPr lang="en-US" sz="1450" dirty="0"/>
          </a:p>
        </p:txBody>
      </p:sp>
      <p:sp>
        <p:nvSpPr>
          <p:cNvPr id="5" name="Text 2"/>
          <p:cNvSpPr/>
          <p:nvPr/>
        </p:nvSpPr>
        <p:spPr>
          <a:xfrm>
            <a:off x="758309" y="4826913"/>
            <a:ext cx="5834996" cy="909757"/>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Card payments are more common across all distance ranges, but the preference for cards becomes even more pronounced for longer trips, suggesting travelers may prefer the convenience of card payments when taking longer journeys.</a:t>
            </a:r>
            <a:endParaRPr lang="en-US" sz="1450" dirty="0"/>
          </a:p>
        </p:txBody>
      </p:sp>
      <p:pic>
        <p:nvPicPr>
          <p:cNvPr id="7" name="Picture 6">
            <a:extLst>
              <a:ext uri="{FF2B5EF4-FFF2-40B4-BE49-F238E27FC236}">
                <a16:creationId xmlns:a16="http://schemas.microsoft.com/office/drawing/2014/main" id="{82C05A05-954F-F456-95EE-B904E4D357EB}"/>
              </a:ext>
              <a:ext uri="{C183D7F6-B498-43B3-948B-1728B52AA6E4}">
                <adec:decorative xmlns:adec="http://schemas.microsoft.com/office/drawing/2017/decorative" val="1"/>
              </a:ext>
            </a:extLst>
          </p:cNvPr>
          <p:cNvPicPr>
            <a:picLocks noChangeAspect="1"/>
          </p:cNvPicPr>
          <p:nvPr/>
        </p:nvPicPr>
        <p:blipFill>
          <a:blip r:embed="rId3"/>
          <a:srcRect l="724" t="2319" r="28624" b="-2319"/>
          <a:stretch>
            <a:fillRect/>
          </a:stretch>
        </p:blipFill>
        <p:spPr>
          <a:xfrm>
            <a:off x="7610400" y="856800"/>
            <a:ext cx="7020000" cy="65160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close-up of a pie chart&#10;&#10;AI-generated content may be incorrect.">
            <a:extLst>
              <a:ext uri="{FF2B5EF4-FFF2-40B4-BE49-F238E27FC236}">
                <a16:creationId xmlns:a16="http://schemas.microsoft.com/office/drawing/2014/main" id="{2D547A9C-0FF0-2B06-70AA-9F8A67019CE1}"/>
              </a:ext>
            </a:extLst>
          </p:cNvPr>
          <p:cNvPicPr>
            <a:picLocks noChangeAspect="1"/>
          </p:cNvPicPr>
          <p:nvPr/>
        </p:nvPicPr>
        <p:blipFill>
          <a:blip r:embed="rId2"/>
          <a:stretch>
            <a:fillRect/>
          </a:stretch>
        </p:blipFill>
        <p:spPr>
          <a:xfrm>
            <a:off x="423609" y="718457"/>
            <a:ext cx="13391295" cy="8229600"/>
          </a:xfrm>
          <a:prstGeom prst="rect">
            <a:avLst/>
          </a:prstGeom>
        </p:spPr>
      </p:pic>
    </p:spTree>
    <p:extLst>
      <p:ext uri="{BB962C8B-B14F-4D97-AF65-F5344CB8AC3E}">
        <p14:creationId xmlns:p14="http://schemas.microsoft.com/office/powerpoint/2010/main" val="16462442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58309" y="2267069"/>
            <a:ext cx="8211860" cy="498872"/>
          </a:xfrm>
          <a:prstGeom prst="rect">
            <a:avLst/>
          </a:prstGeom>
          <a:noFill/>
          <a:ln/>
        </p:spPr>
        <p:txBody>
          <a:bodyPr wrap="none" lIns="0" tIns="0" rIns="0" bIns="0" rtlCol="0" anchor="t"/>
          <a:lstStyle/>
          <a:p>
            <a:pPr marL="0" indent="0" algn="l">
              <a:lnSpc>
                <a:spcPts val="3900"/>
              </a:lnSpc>
              <a:buNone/>
            </a:pPr>
            <a:r>
              <a:rPr lang="en-US" sz="3100" dirty="0">
                <a:solidFill>
                  <a:srgbClr val="1F1E1E"/>
                </a:solidFill>
                <a:latin typeface="Alexandria Semi Bold" pitchFamily="34" charset="0"/>
                <a:ea typeface="Alexandria Semi Bold" pitchFamily="34" charset="-122"/>
                <a:cs typeface="Alexandria Semi Bold" pitchFamily="34" charset="-120"/>
              </a:rPr>
              <a:t>Payment Type Comparison: Mean Values</a:t>
            </a:r>
            <a:endParaRPr lang="en-US" sz="3100" dirty="0"/>
          </a:p>
        </p:txBody>
      </p:sp>
      <p:sp>
        <p:nvSpPr>
          <p:cNvPr id="3" name="Text 1"/>
          <p:cNvSpPr/>
          <p:nvPr/>
        </p:nvSpPr>
        <p:spPr>
          <a:xfrm>
            <a:off x="758309" y="3239810"/>
            <a:ext cx="3100745" cy="625554"/>
          </a:xfrm>
          <a:prstGeom prst="rect">
            <a:avLst/>
          </a:prstGeom>
          <a:noFill/>
          <a:ln/>
        </p:spPr>
        <p:txBody>
          <a:bodyPr wrap="none" lIns="0" tIns="0" rIns="0" bIns="0" rtlCol="0" anchor="t"/>
          <a:lstStyle/>
          <a:p>
            <a:pPr marL="0" indent="0" algn="ctr">
              <a:lnSpc>
                <a:spcPts val="4900"/>
              </a:lnSpc>
              <a:buNone/>
            </a:pPr>
            <a:r>
              <a:rPr lang="en-US" sz="4900" dirty="0">
                <a:solidFill>
                  <a:srgbClr val="3B3535"/>
                </a:solidFill>
                <a:latin typeface="Alexandria Semi Bold" pitchFamily="34" charset="0"/>
                <a:ea typeface="Alexandria Semi Bold" pitchFamily="34" charset="-122"/>
                <a:cs typeface="Alexandria Semi Bold" pitchFamily="34" charset="-120"/>
              </a:rPr>
              <a:t>$13.11</a:t>
            </a:r>
            <a:endParaRPr lang="en-US" sz="4900" dirty="0"/>
          </a:p>
        </p:txBody>
      </p:sp>
      <p:sp>
        <p:nvSpPr>
          <p:cNvPr id="4" name="Text 2"/>
          <p:cNvSpPr/>
          <p:nvPr/>
        </p:nvSpPr>
        <p:spPr>
          <a:xfrm>
            <a:off x="758309" y="4102298"/>
            <a:ext cx="3100745" cy="623411"/>
          </a:xfrm>
          <a:prstGeom prst="rect">
            <a:avLst/>
          </a:prstGeom>
          <a:noFill/>
          <a:ln/>
        </p:spPr>
        <p:txBody>
          <a:bodyPr wrap="square" lIns="0" tIns="0" rIns="0" bIns="0" rtlCol="0" anchor="t"/>
          <a:lstStyle/>
          <a:p>
            <a:pPr marL="0" indent="0" algn="ctr">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Card Payment Mean Fare</a:t>
            </a:r>
            <a:endParaRPr lang="en-US" sz="1950" dirty="0"/>
          </a:p>
        </p:txBody>
      </p:sp>
      <p:sp>
        <p:nvSpPr>
          <p:cNvPr id="5" name="Text 3"/>
          <p:cNvSpPr/>
          <p:nvPr/>
        </p:nvSpPr>
        <p:spPr>
          <a:xfrm>
            <a:off x="758309" y="4839414"/>
            <a:ext cx="3100745" cy="303252"/>
          </a:xfrm>
          <a:prstGeom prst="rect">
            <a:avLst/>
          </a:prstGeom>
          <a:noFill/>
          <a:ln/>
        </p:spPr>
        <p:txBody>
          <a:bodyPr wrap="none" lIns="0" tIns="0" rIns="0" bIns="0" rtlCol="0" anchor="t"/>
          <a:lstStyle/>
          <a:p>
            <a:pPr marL="0" indent="0" algn="ctr">
              <a:lnSpc>
                <a:spcPts val="2350"/>
              </a:lnSpc>
              <a:buNone/>
            </a:pPr>
            <a:r>
              <a:rPr lang="en-US" sz="1450" dirty="0">
                <a:solidFill>
                  <a:srgbClr val="3B3535"/>
                </a:solidFill>
                <a:latin typeface="Sora Light" pitchFamily="34" charset="0"/>
                <a:ea typeface="Sora Light" pitchFamily="34" charset="-122"/>
                <a:cs typeface="Sora Light" pitchFamily="34" charset="-120"/>
              </a:rPr>
              <a:t>Standard deviation: $5.85</a:t>
            </a:r>
            <a:endParaRPr lang="en-US" sz="1450" dirty="0"/>
          </a:p>
        </p:txBody>
      </p:sp>
      <p:sp>
        <p:nvSpPr>
          <p:cNvPr id="6" name="Text 4"/>
          <p:cNvSpPr/>
          <p:nvPr/>
        </p:nvSpPr>
        <p:spPr>
          <a:xfrm>
            <a:off x="4095988" y="3239810"/>
            <a:ext cx="3100745" cy="625554"/>
          </a:xfrm>
          <a:prstGeom prst="rect">
            <a:avLst/>
          </a:prstGeom>
          <a:noFill/>
          <a:ln/>
        </p:spPr>
        <p:txBody>
          <a:bodyPr wrap="none" lIns="0" tIns="0" rIns="0" bIns="0" rtlCol="0" anchor="t"/>
          <a:lstStyle/>
          <a:p>
            <a:pPr marL="0" indent="0" algn="ctr">
              <a:lnSpc>
                <a:spcPts val="4900"/>
              </a:lnSpc>
              <a:buNone/>
            </a:pPr>
            <a:r>
              <a:rPr lang="en-US" sz="4900" dirty="0">
                <a:solidFill>
                  <a:srgbClr val="3B3535"/>
                </a:solidFill>
                <a:latin typeface="Alexandria Semi Bold" pitchFamily="34" charset="0"/>
                <a:ea typeface="Alexandria Semi Bold" pitchFamily="34" charset="-122"/>
                <a:cs typeface="Alexandria Semi Bold" pitchFamily="34" charset="-120"/>
              </a:rPr>
              <a:t>$11.76</a:t>
            </a:r>
            <a:endParaRPr lang="en-US" sz="4900" dirty="0"/>
          </a:p>
        </p:txBody>
      </p:sp>
      <p:sp>
        <p:nvSpPr>
          <p:cNvPr id="7" name="Text 5"/>
          <p:cNvSpPr/>
          <p:nvPr/>
        </p:nvSpPr>
        <p:spPr>
          <a:xfrm>
            <a:off x="4095988" y="4102298"/>
            <a:ext cx="3100745" cy="623411"/>
          </a:xfrm>
          <a:prstGeom prst="rect">
            <a:avLst/>
          </a:prstGeom>
          <a:noFill/>
          <a:ln/>
        </p:spPr>
        <p:txBody>
          <a:bodyPr wrap="square" lIns="0" tIns="0" rIns="0" bIns="0" rtlCol="0" anchor="t"/>
          <a:lstStyle/>
          <a:p>
            <a:pPr marL="0" indent="0" algn="ctr">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Cash Payment Mean Fare</a:t>
            </a:r>
            <a:endParaRPr lang="en-US" sz="1950" dirty="0"/>
          </a:p>
        </p:txBody>
      </p:sp>
      <p:sp>
        <p:nvSpPr>
          <p:cNvPr id="8" name="Text 6"/>
          <p:cNvSpPr/>
          <p:nvPr/>
        </p:nvSpPr>
        <p:spPr>
          <a:xfrm>
            <a:off x="4095988" y="4839414"/>
            <a:ext cx="3100745" cy="303252"/>
          </a:xfrm>
          <a:prstGeom prst="rect">
            <a:avLst/>
          </a:prstGeom>
          <a:noFill/>
          <a:ln/>
        </p:spPr>
        <p:txBody>
          <a:bodyPr wrap="none" lIns="0" tIns="0" rIns="0" bIns="0" rtlCol="0" anchor="t"/>
          <a:lstStyle/>
          <a:p>
            <a:pPr marL="0" indent="0" algn="ctr">
              <a:lnSpc>
                <a:spcPts val="2350"/>
              </a:lnSpc>
              <a:buNone/>
            </a:pPr>
            <a:r>
              <a:rPr lang="en-US" sz="1450" dirty="0">
                <a:solidFill>
                  <a:srgbClr val="3B3535"/>
                </a:solidFill>
                <a:latin typeface="Sora Light" pitchFamily="34" charset="0"/>
                <a:ea typeface="Sora Light" pitchFamily="34" charset="-122"/>
                <a:cs typeface="Sora Light" pitchFamily="34" charset="-120"/>
              </a:rPr>
              <a:t>Standard deviation: $5.61</a:t>
            </a:r>
            <a:endParaRPr lang="en-US" sz="1450" dirty="0"/>
          </a:p>
        </p:txBody>
      </p:sp>
      <p:sp>
        <p:nvSpPr>
          <p:cNvPr id="9" name="Text 7"/>
          <p:cNvSpPr/>
          <p:nvPr/>
        </p:nvSpPr>
        <p:spPr>
          <a:xfrm>
            <a:off x="7433667" y="3239810"/>
            <a:ext cx="3100745" cy="625554"/>
          </a:xfrm>
          <a:prstGeom prst="rect">
            <a:avLst/>
          </a:prstGeom>
          <a:noFill/>
          <a:ln/>
        </p:spPr>
        <p:txBody>
          <a:bodyPr wrap="none" lIns="0" tIns="0" rIns="0" bIns="0" rtlCol="0" anchor="t"/>
          <a:lstStyle/>
          <a:p>
            <a:pPr marL="0" indent="0" algn="ctr">
              <a:lnSpc>
                <a:spcPts val="4900"/>
              </a:lnSpc>
              <a:buNone/>
            </a:pPr>
            <a:r>
              <a:rPr lang="en-US" sz="4900" dirty="0">
                <a:solidFill>
                  <a:srgbClr val="3B3535"/>
                </a:solidFill>
                <a:latin typeface="Alexandria Semi Bold" pitchFamily="34" charset="0"/>
                <a:ea typeface="Alexandria Semi Bold" pitchFamily="34" charset="-122"/>
                <a:cs typeface="Alexandria Semi Bold" pitchFamily="34" charset="-120"/>
              </a:rPr>
              <a:t>2.99</a:t>
            </a:r>
            <a:endParaRPr lang="en-US" sz="4900" dirty="0"/>
          </a:p>
        </p:txBody>
      </p:sp>
      <p:sp>
        <p:nvSpPr>
          <p:cNvPr id="10" name="Text 8"/>
          <p:cNvSpPr/>
          <p:nvPr/>
        </p:nvSpPr>
        <p:spPr>
          <a:xfrm>
            <a:off x="7433667" y="4102298"/>
            <a:ext cx="3100745" cy="623411"/>
          </a:xfrm>
          <a:prstGeom prst="rect">
            <a:avLst/>
          </a:prstGeom>
          <a:noFill/>
          <a:ln/>
        </p:spPr>
        <p:txBody>
          <a:bodyPr wrap="square" lIns="0" tIns="0" rIns="0" bIns="0" rtlCol="0" anchor="t"/>
          <a:lstStyle/>
          <a:p>
            <a:pPr marL="0" indent="0" algn="ctr">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Card Trip Distance (miles)</a:t>
            </a:r>
            <a:endParaRPr lang="en-US" sz="1950" dirty="0"/>
          </a:p>
        </p:txBody>
      </p:sp>
      <p:sp>
        <p:nvSpPr>
          <p:cNvPr id="11" name="Text 9"/>
          <p:cNvSpPr/>
          <p:nvPr/>
        </p:nvSpPr>
        <p:spPr>
          <a:xfrm>
            <a:off x="7433667" y="4839414"/>
            <a:ext cx="3100745" cy="303252"/>
          </a:xfrm>
          <a:prstGeom prst="rect">
            <a:avLst/>
          </a:prstGeom>
          <a:noFill/>
          <a:ln/>
        </p:spPr>
        <p:txBody>
          <a:bodyPr wrap="none" lIns="0" tIns="0" rIns="0" bIns="0" rtlCol="0" anchor="t"/>
          <a:lstStyle/>
          <a:p>
            <a:pPr marL="0" indent="0" algn="ctr">
              <a:lnSpc>
                <a:spcPts val="2350"/>
              </a:lnSpc>
              <a:buNone/>
            </a:pPr>
            <a:r>
              <a:rPr lang="en-US" sz="1450" dirty="0">
                <a:solidFill>
                  <a:srgbClr val="3B3535"/>
                </a:solidFill>
                <a:latin typeface="Sora Light" pitchFamily="34" charset="0"/>
                <a:ea typeface="Sora Light" pitchFamily="34" charset="-122"/>
                <a:cs typeface="Sora Light" pitchFamily="34" charset="-120"/>
              </a:rPr>
              <a:t>Standard deviation: 1.99</a:t>
            </a:r>
            <a:endParaRPr lang="en-US" sz="1450" dirty="0"/>
          </a:p>
        </p:txBody>
      </p:sp>
      <p:sp>
        <p:nvSpPr>
          <p:cNvPr id="12" name="Text 10"/>
          <p:cNvSpPr/>
          <p:nvPr/>
        </p:nvSpPr>
        <p:spPr>
          <a:xfrm>
            <a:off x="10771346" y="3239810"/>
            <a:ext cx="3100745" cy="625554"/>
          </a:xfrm>
          <a:prstGeom prst="rect">
            <a:avLst/>
          </a:prstGeom>
          <a:noFill/>
          <a:ln/>
        </p:spPr>
        <p:txBody>
          <a:bodyPr wrap="none" lIns="0" tIns="0" rIns="0" bIns="0" rtlCol="0" anchor="t"/>
          <a:lstStyle/>
          <a:p>
            <a:pPr marL="0" indent="0" algn="ctr">
              <a:lnSpc>
                <a:spcPts val="4900"/>
              </a:lnSpc>
              <a:buNone/>
            </a:pPr>
            <a:r>
              <a:rPr lang="en-US" sz="4900" dirty="0">
                <a:solidFill>
                  <a:srgbClr val="3B3535"/>
                </a:solidFill>
                <a:latin typeface="Alexandria Semi Bold" pitchFamily="34" charset="0"/>
                <a:ea typeface="Alexandria Semi Bold" pitchFamily="34" charset="-122"/>
                <a:cs typeface="Alexandria Semi Bold" pitchFamily="34" charset="-120"/>
              </a:rPr>
              <a:t>2.60</a:t>
            </a:r>
            <a:endParaRPr lang="en-US" sz="4900" dirty="0"/>
          </a:p>
        </p:txBody>
      </p:sp>
      <p:sp>
        <p:nvSpPr>
          <p:cNvPr id="13" name="Text 11"/>
          <p:cNvSpPr/>
          <p:nvPr/>
        </p:nvSpPr>
        <p:spPr>
          <a:xfrm>
            <a:off x="10771346" y="4102298"/>
            <a:ext cx="3100745" cy="623411"/>
          </a:xfrm>
          <a:prstGeom prst="rect">
            <a:avLst/>
          </a:prstGeom>
          <a:noFill/>
          <a:ln/>
        </p:spPr>
        <p:txBody>
          <a:bodyPr wrap="square" lIns="0" tIns="0" rIns="0" bIns="0" rtlCol="0" anchor="t"/>
          <a:lstStyle/>
          <a:p>
            <a:pPr marL="0" indent="0" algn="ctr">
              <a:lnSpc>
                <a:spcPts val="2450"/>
              </a:lnSpc>
              <a:buNone/>
            </a:pPr>
            <a:r>
              <a:rPr lang="en-US" sz="1950" dirty="0">
                <a:solidFill>
                  <a:srgbClr val="3B3535"/>
                </a:solidFill>
                <a:latin typeface="Alexandria Semi Bold" pitchFamily="34" charset="0"/>
                <a:ea typeface="Alexandria Semi Bold" pitchFamily="34" charset="-122"/>
                <a:cs typeface="Alexandria Semi Bold" pitchFamily="34" charset="-120"/>
              </a:rPr>
              <a:t>Cash Trip Distance (miles)</a:t>
            </a:r>
            <a:endParaRPr lang="en-US" sz="1950" dirty="0"/>
          </a:p>
        </p:txBody>
      </p:sp>
      <p:sp>
        <p:nvSpPr>
          <p:cNvPr id="14" name="Text 12"/>
          <p:cNvSpPr/>
          <p:nvPr/>
        </p:nvSpPr>
        <p:spPr>
          <a:xfrm>
            <a:off x="10771346" y="4839414"/>
            <a:ext cx="3100745" cy="303252"/>
          </a:xfrm>
          <a:prstGeom prst="rect">
            <a:avLst/>
          </a:prstGeom>
          <a:noFill/>
          <a:ln/>
        </p:spPr>
        <p:txBody>
          <a:bodyPr wrap="none" lIns="0" tIns="0" rIns="0" bIns="0" rtlCol="0" anchor="t"/>
          <a:lstStyle/>
          <a:p>
            <a:pPr marL="0" indent="0" algn="ctr">
              <a:lnSpc>
                <a:spcPts val="2350"/>
              </a:lnSpc>
              <a:buNone/>
            </a:pPr>
            <a:r>
              <a:rPr lang="en-US" sz="1450" dirty="0">
                <a:solidFill>
                  <a:srgbClr val="3B3535"/>
                </a:solidFill>
                <a:latin typeface="Sora Light" pitchFamily="34" charset="0"/>
                <a:ea typeface="Sora Light" pitchFamily="34" charset="-122"/>
                <a:cs typeface="Sora Light" pitchFamily="34" charset="-120"/>
              </a:rPr>
              <a:t>Standard deviation: 1.91</a:t>
            </a:r>
            <a:endParaRPr lang="en-US" sz="1450" dirty="0"/>
          </a:p>
        </p:txBody>
      </p:sp>
      <p:sp>
        <p:nvSpPr>
          <p:cNvPr id="15" name="Text 13"/>
          <p:cNvSpPr/>
          <p:nvPr/>
        </p:nvSpPr>
        <p:spPr>
          <a:xfrm>
            <a:off x="758309" y="5355908"/>
            <a:ext cx="13113782" cy="606504"/>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Card payments consistently show higher average values for both fare amounts and trip distances compared to cash payments. This suggests that passengers taking longer, more expensive trips tend to prefer card payments.</a:t>
            </a:r>
            <a:endParaRPr lang="en-US" sz="14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03634" y="346234"/>
            <a:ext cx="7923490" cy="414099"/>
          </a:xfrm>
          <a:prstGeom prst="rect">
            <a:avLst/>
          </a:prstGeom>
          <a:noFill/>
          <a:ln/>
        </p:spPr>
        <p:txBody>
          <a:bodyPr wrap="none" lIns="0" tIns="0" rIns="0" bIns="0" rtlCol="0" anchor="t"/>
          <a:lstStyle/>
          <a:p>
            <a:pPr marL="0" indent="0" algn="l">
              <a:lnSpc>
                <a:spcPts val="3250"/>
              </a:lnSpc>
              <a:buNone/>
            </a:pPr>
            <a:r>
              <a:rPr lang="en-US" sz="2600" dirty="0">
                <a:solidFill>
                  <a:srgbClr val="1F1E1E"/>
                </a:solidFill>
                <a:latin typeface="Alexandria Semi Bold" pitchFamily="34" charset="0"/>
                <a:ea typeface="Alexandria Semi Bold" pitchFamily="34" charset="-122"/>
                <a:cs typeface="Alexandria Semi Bold" pitchFamily="34" charset="-120"/>
              </a:rPr>
              <a:t>Passenger Count Distribution by Payment Type</a:t>
            </a:r>
            <a:endParaRPr lang="en-US" sz="2600" dirty="0"/>
          </a:p>
        </p:txBody>
      </p:sp>
      <p:pic>
        <p:nvPicPr>
          <p:cNvPr id="3" name="Image 0" descr="preencoded.png"/>
          <p:cNvPicPr>
            <a:picLocks noChangeAspect="1"/>
          </p:cNvPicPr>
          <p:nvPr/>
        </p:nvPicPr>
        <p:blipFill>
          <a:blip r:embed="rId3"/>
          <a:stretch>
            <a:fillRect/>
          </a:stretch>
        </p:blipFill>
        <p:spPr>
          <a:xfrm>
            <a:off x="503634" y="1012150"/>
            <a:ext cx="13623131" cy="7251144"/>
          </a:xfrm>
          <a:prstGeom prst="rect">
            <a:avLst/>
          </a:prstGeom>
        </p:spPr>
      </p:pic>
      <p:sp>
        <p:nvSpPr>
          <p:cNvPr id="4" name="Shape 1"/>
          <p:cNvSpPr/>
          <p:nvPr/>
        </p:nvSpPr>
        <p:spPr>
          <a:xfrm>
            <a:off x="5940147" y="8263295"/>
            <a:ext cx="125849" cy="125849"/>
          </a:xfrm>
          <a:prstGeom prst="roundRect">
            <a:avLst>
              <a:gd name="adj" fmla="val 14532"/>
            </a:avLst>
          </a:prstGeom>
          <a:solidFill>
            <a:srgbClr val="0D173F"/>
          </a:solidFill>
          <a:ln/>
        </p:spPr>
        <p:txBody>
          <a:bodyPr/>
          <a:lstStyle/>
          <a:p>
            <a:endParaRPr lang="en-IN"/>
          </a:p>
        </p:txBody>
      </p:sp>
      <p:sp>
        <p:nvSpPr>
          <p:cNvPr id="5" name="Text 2"/>
          <p:cNvSpPr/>
          <p:nvPr/>
        </p:nvSpPr>
        <p:spPr>
          <a:xfrm>
            <a:off x="6126956" y="8263295"/>
            <a:ext cx="1112044" cy="125968"/>
          </a:xfrm>
          <a:prstGeom prst="rect">
            <a:avLst/>
          </a:prstGeom>
          <a:noFill/>
          <a:ln/>
        </p:spPr>
        <p:txBody>
          <a:bodyPr wrap="none" lIns="0" tIns="0" rIns="0" bIns="0" rtlCol="0" anchor="t"/>
          <a:lstStyle/>
          <a:p>
            <a:pPr marL="0" indent="0" algn="l">
              <a:lnSpc>
                <a:spcPts val="950"/>
              </a:lnSpc>
              <a:buNone/>
            </a:pPr>
            <a:r>
              <a:rPr lang="en-US" sz="950" dirty="0">
                <a:solidFill>
                  <a:srgbClr val="3B3535"/>
                </a:solidFill>
                <a:latin typeface="Sora Light" pitchFamily="34" charset="0"/>
                <a:ea typeface="Sora Light" pitchFamily="34" charset="-122"/>
                <a:cs typeface="Sora Light" pitchFamily="34" charset="-120"/>
              </a:rPr>
              <a:t>Card Payment (%)</a:t>
            </a:r>
            <a:endParaRPr lang="en-US" sz="950" dirty="0"/>
          </a:p>
        </p:txBody>
      </p:sp>
      <p:sp>
        <p:nvSpPr>
          <p:cNvPr id="6" name="Shape 3"/>
          <p:cNvSpPr/>
          <p:nvPr/>
        </p:nvSpPr>
        <p:spPr>
          <a:xfrm>
            <a:off x="7391400" y="8263295"/>
            <a:ext cx="125849" cy="125849"/>
          </a:xfrm>
          <a:prstGeom prst="roundRect">
            <a:avLst>
              <a:gd name="adj" fmla="val 14532"/>
            </a:avLst>
          </a:prstGeom>
          <a:solidFill>
            <a:srgbClr val="2540AE"/>
          </a:solidFill>
          <a:ln/>
        </p:spPr>
        <p:txBody>
          <a:bodyPr/>
          <a:lstStyle/>
          <a:p>
            <a:endParaRPr lang="en-IN"/>
          </a:p>
        </p:txBody>
      </p:sp>
      <p:sp>
        <p:nvSpPr>
          <p:cNvPr id="7" name="Text 4"/>
          <p:cNvSpPr/>
          <p:nvPr/>
        </p:nvSpPr>
        <p:spPr>
          <a:xfrm>
            <a:off x="7578209" y="8263295"/>
            <a:ext cx="1122640" cy="125968"/>
          </a:xfrm>
          <a:prstGeom prst="rect">
            <a:avLst/>
          </a:prstGeom>
          <a:noFill/>
          <a:ln/>
        </p:spPr>
        <p:txBody>
          <a:bodyPr wrap="none" lIns="0" tIns="0" rIns="0" bIns="0" rtlCol="0" anchor="t"/>
          <a:lstStyle/>
          <a:p>
            <a:pPr marL="0" indent="0" algn="l">
              <a:lnSpc>
                <a:spcPts val="950"/>
              </a:lnSpc>
              <a:buNone/>
            </a:pPr>
            <a:r>
              <a:rPr lang="en-US" sz="950" dirty="0">
                <a:solidFill>
                  <a:srgbClr val="3B3535"/>
                </a:solidFill>
                <a:latin typeface="Sora Light" pitchFamily="34" charset="0"/>
                <a:ea typeface="Sora Light" pitchFamily="34" charset="-122"/>
                <a:cs typeface="Sora Light" pitchFamily="34" charset="-120"/>
              </a:rPr>
              <a:t>Cash Payment (%)</a:t>
            </a:r>
            <a:endParaRPr lang="en-US" sz="950" dirty="0"/>
          </a:p>
        </p:txBody>
      </p:sp>
      <p:sp>
        <p:nvSpPr>
          <p:cNvPr id="8" name="Text 5"/>
          <p:cNvSpPr/>
          <p:nvPr/>
        </p:nvSpPr>
        <p:spPr>
          <a:xfrm>
            <a:off x="503634" y="8782645"/>
            <a:ext cx="13623131" cy="402908"/>
          </a:xfrm>
          <a:prstGeom prst="rect">
            <a:avLst/>
          </a:prstGeom>
          <a:noFill/>
          <a:ln/>
        </p:spPr>
        <p:txBody>
          <a:bodyPr wrap="square" lIns="0" tIns="0" rIns="0" bIns="0" rtlCol="0" anchor="t"/>
          <a:lstStyle/>
          <a:p>
            <a:pPr marL="0" indent="0" algn="l">
              <a:lnSpc>
                <a:spcPts val="1550"/>
              </a:lnSpc>
              <a:buNone/>
            </a:pPr>
            <a:r>
              <a:rPr lang="en-US" sz="950" dirty="0">
                <a:solidFill>
                  <a:srgbClr val="3B3535"/>
                </a:solidFill>
                <a:latin typeface="Sora Light" pitchFamily="34" charset="0"/>
                <a:ea typeface="Sora Light" pitchFamily="34" charset="-122"/>
                <a:cs typeface="Sora Light" pitchFamily="34" charset="-120"/>
              </a:rPr>
              <a:t>The chart clearly shows that single-passenger rides dominate NYC taxi trips, accounting for approximately 60% of all rides (39.6% card + 20.0% cash). Card payments are the preferred payment method across all passenger count categories.</a:t>
            </a:r>
            <a:endParaRPr lang="en-US" sz="950" dirty="0"/>
          </a:p>
        </p:txBody>
      </p:sp>
      <p:sp>
        <p:nvSpPr>
          <p:cNvPr id="9" name="Text 6"/>
          <p:cNvSpPr/>
          <p:nvPr/>
        </p:nvSpPr>
        <p:spPr>
          <a:xfrm>
            <a:off x="503634" y="9327118"/>
            <a:ext cx="13623131" cy="201454"/>
          </a:xfrm>
          <a:prstGeom prst="rect">
            <a:avLst/>
          </a:prstGeom>
          <a:noFill/>
          <a:ln/>
        </p:spPr>
        <p:txBody>
          <a:bodyPr wrap="none" lIns="0" tIns="0" rIns="0" bIns="0" rtlCol="0" anchor="t"/>
          <a:lstStyle/>
          <a:p>
            <a:pPr marL="0" indent="0" algn="l">
              <a:lnSpc>
                <a:spcPts val="1550"/>
              </a:lnSpc>
              <a:buNone/>
            </a:pPr>
            <a:r>
              <a:rPr lang="en-US" sz="950" dirty="0">
                <a:solidFill>
                  <a:srgbClr val="3B3535"/>
                </a:solidFill>
                <a:latin typeface="Sora Light" pitchFamily="34" charset="0"/>
                <a:ea typeface="Sora Light" pitchFamily="34" charset="-122"/>
                <a:cs typeface="Sora Light" pitchFamily="34" charset="-120"/>
              </a:rPr>
              <a:t>The preference for card payments suggests a general trend towards cashless transactions for taxi services, regardless of the number of passengers.</a:t>
            </a:r>
            <a:endParaRPr lang="en-US" sz="9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58309" y="1552575"/>
            <a:ext cx="8589645" cy="498872"/>
          </a:xfrm>
          <a:prstGeom prst="rect">
            <a:avLst/>
          </a:prstGeom>
          <a:noFill/>
          <a:ln/>
        </p:spPr>
        <p:txBody>
          <a:bodyPr wrap="none" lIns="0" tIns="0" rIns="0" bIns="0" rtlCol="0" anchor="t"/>
          <a:lstStyle/>
          <a:p>
            <a:pPr marL="0" indent="0" algn="l">
              <a:lnSpc>
                <a:spcPts val="3900"/>
              </a:lnSpc>
              <a:buNone/>
            </a:pPr>
            <a:r>
              <a:rPr lang="en-US" sz="3100" dirty="0">
                <a:solidFill>
                  <a:srgbClr val="1F1E1E"/>
                </a:solidFill>
                <a:latin typeface="Alexandria Semi Bold" pitchFamily="34" charset="0"/>
                <a:ea typeface="Alexandria Semi Bold" pitchFamily="34" charset="-122"/>
                <a:cs typeface="Alexandria Semi Bold" pitchFamily="34" charset="-120"/>
              </a:rPr>
              <a:t>Statistical Testing: Fare Amount Normality</a:t>
            </a:r>
            <a:endParaRPr lang="en-US" sz="3100" dirty="0"/>
          </a:p>
        </p:txBody>
      </p:sp>
      <p:sp>
        <p:nvSpPr>
          <p:cNvPr id="3" name="Text 1"/>
          <p:cNvSpPr/>
          <p:nvPr/>
        </p:nvSpPr>
        <p:spPr>
          <a:xfrm>
            <a:off x="758309" y="2435304"/>
            <a:ext cx="7683222" cy="606504"/>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Before conducting comparative statistical tests, we examined whether fare amounts follow a normal distribution using a Q-Q plot.</a:t>
            </a:r>
            <a:endParaRPr lang="en-US" sz="1450" dirty="0"/>
          </a:p>
        </p:txBody>
      </p:sp>
      <p:sp>
        <p:nvSpPr>
          <p:cNvPr id="4" name="Text 2"/>
          <p:cNvSpPr/>
          <p:nvPr/>
        </p:nvSpPr>
        <p:spPr>
          <a:xfrm>
            <a:off x="758309" y="3212425"/>
            <a:ext cx="7683222" cy="909757"/>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The Q-Q plot shows significant deviation from the diagonal line, particularly at the tails, indicating that fare amounts do not follow a normal distribution. This non-normality is consistent with the right-skewed histograms observed earlier.</a:t>
            </a:r>
            <a:endParaRPr lang="en-US" sz="1450" dirty="0"/>
          </a:p>
        </p:txBody>
      </p:sp>
      <p:sp>
        <p:nvSpPr>
          <p:cNvPr id="5" name="Text 3"/>
          <p:cNvSpPr/>
          <p:nvPr/>
        </p:nvSpPr>
        <p:spPr>
          <a:xfrm>
            <a:off x="758309" y="4292798"/>
            <a:ext cx="7683222" cy="606504"/>
          </a:xfrm>
          <a:prstGeom prst="rect">
            <a:avLst/>
          </a:prstGeom>
          <a:noFill/>
          <a:ln/>
        </p:spPr>
        <p:txBody>
          <a:bodyPr wrap="square" lIns="0" tIns="0" rIns="0" bIns="0" rtlCol="0" anchor="t"/>
          <a:lstStyle/>
          <a:p>
            <a:pPr marL="0" indent="0" algn="l">
              <a:lnSpc>
                <a:spcPts val="2350"/>
              </a:lnSpc>
              <a:buNone/>
            </a:pPr>
            <a:r>
              <a:rPr lang="en-US" sz="1450" dirty="0">
                <a:solidFill>
                  <a:srgbClr val="3B3535"/>
                </a:solidFill>
                <a:latin typeface="Sora Light" pitchFamily="34" charset="0"/>
                <a:ea typeface="Sora Light" pitchFamily="34" charset="-122"/>
                <a:cs typeface="Sora Light" pitchFamily="34" charset="-120"/>
              </a:rPr>
              <a:t>Despite this non-normality, the large sample size (2.3 million records) allows us to rely on the Central Limit Theorem for subsequent statistical testing.</a:t>
            </a:r>
            <a:endParaRPr lang="en-US" sz="1450" dirty="0"/>
          </a:p>
        </p:txBody>
      </p:sp>
      <p:pic>
        <p:nvPicPr>
          <p:cNvPr id="6" name="Image 0" descr="preencoded.png"/>
          <p:cNvPicPr>
            <a:picLocks noChangeAspect="1"/>
          </p:cNvPicPr>
          <p:nvPr/>
        </p:nvPicPr>
        <p:blipFill>
          <a:blip r:embed="rId3"/>
          <a:stretch>
            <a:fillRect/>
          </a:stretch>
        </p:blipFill>
        <p:spPr>
          <a:xfrm>
            <a:off x="8911590" y="2477929"/>
            <a:ext cx="4968002" cy="398573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TotalTime>
  <Words>857</Words>
  <Application>Microsoft Office PowerPoint</Application>
  <PresentationFormat>Custom</PresentationFormat>
  <Paragraphs>75</Paragraphs>
  <Slides>11</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Sora Light</vt:lpstr>
      <vt:lpstr>Alexandria Semi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Mandeep Rana</cp:lastModifiedBy>
  <cp:revision>3</cp:revision>
  <dcterms:created xsi:type="dcterms:W3CDTF">2025-09-05T23:12:26Z</dcterms:created>
  <dcterms:modified xsi:type="dcterms:W3CDTF">2025-09-05T23:34:45Z</dcterms:modified>
</cp:coreProperties>
</file>